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Nunito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316CFC5-E61D-4F92-B28F-90055297EDBD}">
  <a:tblStyle styleId="{3316CFC5-E61D-4F92-B28F-90055297EDB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Sai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c859d0ced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c859d0ced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c8685ad46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c8685ad46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c84a7b5ea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c84a7b5ea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c84a7b5ea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c84a7b5ea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Norris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c84a7b5ea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c84a7b5ea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Norris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c84a7b5ea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c84a7b5ea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Yassine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4c859d0ce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4c859d0ce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Yassine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c859d0ced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c859d0ced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Yassine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c84a7b5ea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c84a7b5ea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c84a7b5ea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c84a7b5ea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Sailboat regattas are a series of competitive boat races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Duration of each race ranges from 20 to 40 minutes, with 6 to 10 races in each regatta [13]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time tracking to help people at shore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measurements for location of each boat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c84a7b5ea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c84a7b5ea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Keenan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c859d0ce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c859d0ce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Keenan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c8685ad46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c8685ad46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Keenan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c859d0ce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c859d0ce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KeenanKeenan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c84a7b5ea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c84a7b5ea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Sai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c859d0ced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c859d0ced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Sai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c859d0ced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c859d0ced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Sai / Kevin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Relationship Id="rId4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Mesh Networks for Simultaneous Localization and Communication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Project Proposal</a:t>
            </a:r>
            <a:endParaRPr sz="36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6677025" y="3919300"/>
            <a:ext cx="1496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Team 1961C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</a:t>
            </a: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2862888" y="2504118"/>
            <a:ext cx="914400" cy="731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Algorithm</a:t>
            </a:r>
            <a:endParaRPr sz="11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3" name="Google Shape;193;p22"/>
          <p:cNvSpPr/>
          <p:nvPr/>
        </p:nvSpPr>
        <p:spPr>
          <a:xfrm>
            <a:off x="1659450" y="1155450"/>
            <a:ext cx="838200" cy="838200"/>
          </a:xfrm>
          <a:prstGeom prst="ellipse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rPr>
              <a:t>ToF</a:t>
            </a:r>
            <a:endParaRPr>
              <a:solidFill>
                <a:schemeClr val="accent6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4" name="Google Shape;194;p22"/>
          <p:cNvSpPr/>
          <p:nvPr/>
        </p:nvSpPr>
        <p:spPr>
          <a:xfrm>
            <a:off x="4080575" y="2641225"/>
            <a:ext cx="914400" cy="4572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1659450" y="3745992"/>
            <a:ext cx="838200" cy="838200"/>
          </a:xfrm>
          <a:prstGeom prst="ellipse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rPr>
              <a:t>ToF</a:t>
            </a:r>
            <a:endParaRPr>
              <a:solidFill>
                <a:schemeClr val="accent6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6" name="Google Shape;196;p22"/>
          <p:cNvSpPr/>
          <p:nvPr/>
        </p:nvSpPr>
        <p:spPr>
          <a:xfrm rot="5400000">
            <a:off x="2699325" y="1489525"/>
            <a:ext cx="838200" cy="8382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2"/>
          <p:cNvSpPr/>
          <p:nvPr/>
        </p:nvSpPr>
        <p:spPr>
          <a:xfrm flipH="1" rot="5400000">
            <a:off x="2696325" y="3411935"/>
            <a:ext cx="841200" cy="8412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1699200" y="2641225"/>
            <a:ext cx="914400" cy="4572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611700" y="2450717"/>
            <a:ext cx="838200" cy="838200"/>
          </a:xfrm>
          <a:prstGeom prst="ellipse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rPr>
              <a:t>ToF</a:t>
            </a:r>
            <a:endParaRPr>
              <a:solidFill>
                <a:schemeClr val="accent6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00" name="Google Shape;2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575" y="1460250"/>
            <a:ext cx="3657602" cy="3150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 rotWithShape="1">
          <a:blip r:embed="rId4">
            <a:alphaModFix/>
          </a:blip>
          <a:srcRect b="0" l="59" r="59" t="0"/>
          <a:stretch/>
        </p:blipFill>
        <p:spPr>
          <a:xfrm>
            <a:off x="7741296" y="2757425"/>
            <a:ext cx="740663" cy="1371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/>
          <p:nvPr/>
        </p:nvSpPr>
        <p:spPr>
          <a:xfrm>
            <a:off x="0" y="0"/>
            <a:ext cx="85338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3"/>
          <p:cNvSpPr/>
          <p:nvPr/>
        </p:nvSpPr>
        <p:spPr>
          <a:xfrm>
            <a:off x="6059675" y="752000"/>
            <a:ext cx="2474087" cy="3520438"/>
          </a:xfrm>
          <a:custGeom>
            <a:rect b="b" l="l" r="r" t="t"/>
            <a:pathLst>
              <a:path extrusionOk="0" h="142991" w="99832">
                <a:moveTo>
                  <a:pt x="0" y="72368"/>
                </a:moveTo>
                <a:lnTo>
                  <a:pt x="17438" y="46211"/>
                </a:lnTo>
                <a:lnTo>
                  <a:pt x="40543" y="24414"/>
                </a:lnTo>
                <a:lnTo>
                  <a:pt x="68880" y="8719"/>
                </a:lnTo>
                <a:lnTo>
                  <a:pt x="99832" y="0"/>
                </a:lnTo>
                <a:lnTo>
                  <a:pt x="99832" y="142991"/>
                </a:lnTo>
                <a:lnTo>
                  <a:pt x="68880" y="134272"/>
                </a:lnTo>
                <a:lnTo>
                  <a:pt x="41415" y="119014"/>
                </a:lnTo>
                <a:lnTo>
                  <a:pt x="17874" y="972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08" name="Google Shape;208;p23"/>
          <p:cNvSpPr/>
          <p:nvPr/>
        </p:nvSpPr>
        <p:spPr>
          <a:xfrm rot="-5400000">
            <a:off x="6263580" y="1874580"/>
            <a:ext cx="5212200" cy="1371600"/>
          </a:xfrm>
          <a:prstGeom prst="wave">
            <a:avLst>
              <a:gd fmla="val 12500" name="adj1"/>
              <a:gd fmla="val 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3"/>
          <p:cNvSpPr/>
          <p:nvPr/>
        </p:nvSpPr>
        <p:spPr>
          <a:xfrm flipH="1">
            <a:off x="5638800" y="685800"/>
            <a:ext cx="6858000" cy="68580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3"/>
          <p:cNvSpPr/>
          <p:nvPr/>
        </p:nvSpPr>
        <p:spPr>
          <a:xfrm flipH="1">
            <a:off x="5638800" y="-2514600"/>
            <a:ext cx="6858000" cy="6858000"/>
          </a:xfrm>
          <a:prstGeom prst="ellipse">
            <a:avLst/>
          </a:prstGeom>
          <a:noFill/>
          <a:ln cap="flat" cmpd="sng" w="38100">
            <a:solidFill>
              <a:schemeClr val="l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cxnSp>
        <p:nvCxnSpPr>
          <p:cNvPr id="212" name="Google Shape;212;p23"/>
          <p:cNvCxnSpPr>
            <a:stCxn id="209" idx="7"/>
            <a:endCxn id="209" idx="3"/>
          </p:cNvCxnSpPr>
          <p:nvPr/>
        </p:nvCxnSpPr>
        <p:spPr>
          <a:xfrm>
            <a:off x="6643131" y="1690131"/>
            <a:ext cx="4849200" cy="48492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3"/>
          <p:cNvCxnSpPr>
            <a:stCxn id="210" idx="1"/>
            <a:endCxn id="210" idx="5"/>
          </p:cNvCxnSpPr>
          <p:nvPr/>
        </p:nvCxnSpPr>
        <p:spPr>
          <a:xfrm flipH="1">
            <a:off x="6643269" y="-1510269"/>
            <a:ext cx="4849200" cy="48492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4" name="Google Shape;214;p23"/>
          <p:cNvSpPr txBox="1"/>
          <p:nvPr/>
        </p:nvSpPr>
        <p:spPr>
          <a:xfrm>
            <a:off x="6266950" y="2205600"/>
            <a:ext cx="20598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Direct  Triangulation Area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5" name="Google Shape;215;p23"/>
          <p:cNvSpPr txBox="1"/>
          <p:nvPr/>
        </p:nvSpPr>
        <p:spPr>
          <a:xfrm>
            <a:off x="3002675" y="2205600"/>
            <a:ext cx="25236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Mesh Network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Localization Area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6" name="Google Shape;216;p23"/>
          <p:cNvSpPr/>
          <p:nvPr/>
        </p:nvSpPr>
        <p:spPr>
          <a:xfrm>
            <a:off x="9052560" y="-45720"/>
            <a:ext cx="91500" cy="521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3"/>
          <p:cNvSpPr/>
          <p:nvPr/>
        </p:nvSpPr>
        <p:spPr>
          <a:xfrm flipH="1">
            <a:off x="8915400" y="838200"/>
            <a:ext cx="228600" cy="228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3"/>
          <p:cNvSpPr/>
          <p:nvPr/>
        </p:nvSpPr>
        <p:spPr>
          <a:xfrm flipH="1">
            <a:off x="8915400" y="3962400"/>
            <a:ext cx="228600" cy="22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 - Overconstrained Localization</a:t>
            </a:r>
            <a:endParaRPr/>
          </a:p>
        </p:txBody>
      </p:sp>
      <p:pic>
        <p:nvPicPr>
          <p:cNvPr id="224" name="Google Shape;2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177" y="1650012"/>
            <a:ext cx="2899195" cy="29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9167" y="1650016"/>
            <a:ext cx="2899200" cy="2911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1146" y="1650016"/>
            <a:ext cx="2899200" cy="2911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Schedule, Tasks, and Milestones</a:t>
            </a:r>
            <a:endParaRPr/>
          </a:p>
        </p:txBody>
      </p:sp>
      <p:pic>
        <p:nvPicPr>
          <p:cNvPr id="232" name="Google Shape;2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035654"/>
            <a:ext cx="7215886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Demonstration</a:t>
            </a:r>
            <a:endParaRPr/>
          </a:p>
        </p:txBody>
      </p:sp>
      <p:sp>
        <p:nvSpPr>
          <p:cNvPr id="238" name="Google Shape;238;p26"/>
          <p:cNvSpPr txBox="1"/>
          <p:nvPr>
            <p:ph idx="1" type="body"/>
          </p:nvPr>
        </p:nvSpPr>
        <p:spPr>
          <a:xfrm>
            <a:off x="1297500" y="1567550"/>
            <a:ext cx="3310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coordinate with the Georgia Tech Sailing Club for use of their boats</a:t>
            </a:r>
            <a:endParaRPr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Nodes will be placed on C420 sailboats</a:t>
            </a:r>
            <a:endParaRPr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One base station + extender pair will be placed on shore (green dots)</a:t>
            </a:r>
            <a:endParaRPr/>
          </a:p>
        </p:txBody>
      </p:sp>
      <p:pic>
        <p:nvPicPr>
          <p:cNvPr id="239" name="Google Shape;239;p26"/>
          <p:cNvPicPr preferRelativeResize="0"/>
          <p:nvPr/>
        </p:nvPicPr>
        <p:blipFill rotWithShape="1">
          <a:blip r:embed="rId3">
            <a:alphaModFix/>
          </a:blip>
          <a:srcRect b="10658" l="11893" r="16457" t="0"/>
          <a:stretch/>
        </p:blipFill>
        <p:spPr>
          <a:xfrm>
            <a:off x="4668075" y="1620125"/>
            <a:ext cx="3668324" cy="285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Analysis</a:t>
            </a:r>
            <a:endParaRPr/>
          </a:p>
        </p:txBody>
      </p:sp>
      <p:graphicFrame>
        <p:nvGraphicFramePr>
          <p:cNvPr id="245" name="Google Shape;245;p27"/>
          <p:cNvGraphicFramePr/>
          <p:nvPr/>
        </p:nvGraphicFramePr>
        <p:xfrm>
          <a:off x="126600" y="222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{3316CFC5-E61D-4F92-B28F-90055297EDBD}</a:tableStyleId>
              </a:tblPr>
              <a:tblGrid>
                <a:gridCol w="1426150"/>
                <a:gridCol w="1294275"/>
              </a:tblGrid>
              <a:tr h="3978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Item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Cost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978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Radio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$24.40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978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Antenna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$5.99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978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Microcontroller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$1.59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978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Power Supply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$5.00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610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Total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$36.98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6" name="Google Shape;246;p27"/>
          <p:cNvGraphicFramePr/>
          <p:nvPr/>
        </p:nvGraphicFramePr>
        <p:xfrm>
          <a:off x="3023894" y="222684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{3316CFC5-E61D-4F92-B28F-90055297EDBD}</a:tableStyleId>
              </a:tblPr>
              <a:tblGrid>
                <a:gridCol w="1420000"/>
                <a:gridCol w="1420000"/>
              </a:tblGrid>
              <a:tr h="333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Item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Cost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98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Antenna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$30.00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601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Microcontroller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$6.95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33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Power Supply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$30.00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511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Total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$66.95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7" name="Google Shape;247;p27"/>
          <p:cNvGraphicFramePr/>
          <p:nvPr/>
        </p:nvGraphicFramePr>
        <p:xfrm>
          <a:off x="6040782" y="222344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{3316CFC5-E61D-4F92-B28F-90055297EDBD}</a:tableStyleId>
              </a:tblPr>
              <a:tblGrid>
                <a:gridCol w="1607675"/>
                <a:gridCol w="1380675"/>
              </a:tblGrid>
              <a:tr h="2609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Item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Cost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00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Wiring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$10.00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400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Packaging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$15.00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401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Extras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$100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400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System Total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(4 node, 2 bases)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$406.82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sp>
        <p:nvSpPr>
          <p:cNvPr id="248" name="Google Shape;248;p27"/>
          <p:cNvSpPr txBox="1"/>
          <p:nvPr/>
        </p:nvSpPr>
        <p:spPr>
          <a:xfrm>
            <a:off x="126600" y="1642450"/>
            <a:ext cx="12123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Node</a:t>
            </a:r>
            <a:endParaRPr sz="1800">
              <a:solidFill>
                <a:schemeClr val="l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49" name="Google Shape;249;p27"/>
          <p:cNvSpPr txBox="1"/>
          <p:nvPr/>
        </p:nvSpPr>
        <p:spPr>
          <a:xfrm>
            <a:off x="3023900" y="1642450"/>
            <a:ext cx="12123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Base</a:t>
            </a:r>
            <a:endParaRPr sz="1800">
              <a:solidFill>
                <a:schemeClr val="l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6040775" y="1642450"/>
            <a:ext cx="12123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Misc.</a:t>
            </a:r>
            <a:endParaRPr sz="1800">
              <a:solidFill>
                <a:schemeClr val="l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Status</a:t>
            </a:r>
            <a:endParaRPr/>
          </a:p>
        </p:txBody>
      </p:sp>
      <p:sp>
        <p:nvSpPr>
          <p:cNvPr id="256" name="Google Shape;256;p28"/>
          <p:cNvSpPr txBox="1"/>
          <p:nvPr>
            <p:ph idx="1" type="body"/>
          </p:nvPr>
        </p:nvSpPr>
        <p:spPr>
          <a:xfrm>
            <a:off x="1297500" y="1567550"/>
            <a:ext cx="3995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Acquired test hardware</a:t>
            </a:r>
            <a:endParaRPr sz="1400"/>
          </a:p>
          <a:p>
            <a:pPr indent="-304800" lvl="1" marL="9144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4x DWM1000</a:t>
            </a:r>
            <a:endParaRPr sz="1200"/>
          </a:p>
          <a:p>
            <a:pPr indent="-304800" lvl="1" marL="9144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Various MCUs</a:t>
            </a:r>
            <a:endParaRPr sz="1200"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175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DWM1000 Breakout PCBs</a:t>
            </a:r>
            <a:endParaRPr sz="1400"/>
          </a:p>
          <a:p>
            <a:pPr indent="-304800" lvl="1" marL="9144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Designed and fabricated</a:t>
            </a:r>
            <a:endParaRPr sz="1200"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175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Currently testing microcontrollers</a:t>
            </a:r>
            <a:endParaRPr sz="1400"/>
          </a:p>
          <a:p>
            <a:pPr indent="-304800" lvl="1" marL="9144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Arduino</a:t>
            </a:r>
            <a:endParaRPr sz="1200"/>
          </a:p>
          <a:p>
            <a:pPr indent="-304800" lvl="1" marL="9144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Teensy</a:t>
            </a:r>
            <a:endParaRPr sz="1200"/>
          </a:p>
          <a:p>
            <a:pPr indent="-304800" lvl="1" marL="9144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ESP8266</a:t>
            </a:r>
            <a:endParaRPr sz="1200"/>
          </a:p>
        </p:txBody>
      </p:sp>
      <p:pic>
        <p:nvPicPr>
          <p:cNvPr id="257" name="Google Shape;257;p28"/>
          <p:cNvPicPr preferRelativeResize="0"/>
          <p:nvPr/>
        </p:nvPicPr>
        <p:blipFill rotWithShape="1">
          <a:blip r:embed="rId3">
            <a:alphaModFix/>
          </a:blip>
          <a:srcRect b="14166" l="19019" r="17857" t="21788"/>
          <a:stretch/>
        </p:blipFill>
        <p:spPr>
          <a:xfrm>
            <a:off x="5621563" y="3175525"/>
            <a:ext cx="2951932" cy="1684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8"/>
          <p:cNvPicPr preferRelativeResize="0"/>
          <p:nvPr/>
        </p:nvPicPr>
        <p:blipFill rotWithShape="1">
          <a:blip r:embed="rId4">
            <a:alphaModFix/>
          </a:blip>
          <a:srcRect b="11714" l="21953" r="21306" t="17972"/>
          <a:stretch/>
        </p:blipFill>
        <p:spPr>
          <a:xfrm>
            <a:off x="5621575" y="989719"/>
            <a:ext cx="2951932" cy="2057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264" name="Google Shape;264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Design initial hardware (PCBs, enclosures, mounts)			Jan 28th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Test enclosed units for shock/water resistance				Feb 2nd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Program MCUs for distance measurement, communication. 	Feb 18th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Conduct initial real-world tests (Lake Lanier)				Feb 25th</a:t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Questions?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/ Objective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Sailboat Regattas</a:t>
            </a:r>
            <a:endParaRPr sz="14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Series of competitive boat races</a:t>
            </a:r>
            <a:endParaRPr sz="12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Mesh Network of radios</a:t>
            </a:r>
            <a:endParaRPr sz="14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Real-time tracking, distance measurement techniques </a:t>
            </a:r>
            <a:endParaRPr sz="12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Nodes</a:t>
            </a:r>
            <a:endParaRPr sz="14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Self contained units including radio, antennas, and electronics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Minimum of four nodes</a:t>
            </a:r>
            <a:endParaRPr sz="12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Base Station</a:t>
            </a:r>
            <a:endParaRPr sz="14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One main base station, h</a:t>
            </a:r>
            <a:r>
              <a:rPr lang="en" sz="1200"/>
              <a:t>osts web app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At least one other base station extender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</a:t>
            </a:r>
            <a:r>
              <a:rPr lang="en"/>
              <a:t>Technical Specifications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Radio Systems</a:t>
            </a:r>
            <a:endParaRPr sz="1800"/>
          </a:p>
        </p:txBody>
      </p:sp>
      <p:graphicFrame>
        <p:nvGraphicFramePr>
          <p:cNvPr id="147" name="Google Shape;147;p15"/>
          <p:cNvGraphicFramePr/>
          <p:nvPr/>
        </p:nvGraphicFramePr>
        <p:xfrm>
          <a:off x="391163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{3316CFC5-E61D-4F92-B28F-90055297EDBD}</a:tableStyleId>
              </a:tblPr>
              <a:tblGrid>
                <a:gridCol w="1716750"/>
                <a:gridCol w="1703675"/>
                <a:gridCol w="49412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Project Element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Category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Specifications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 rowSpan="7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Radio Systems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Localization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Accuracy of 7 feet or better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Measurements every 3 seconds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Communications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Range not less than 300 feet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Adequate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 data transfer rate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Must be able to relay messages to other nodes as needed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Network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Operates with 1 to 12 nodes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Operates with as little as 1 base station + extender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</a:t>
            </a:r>
            <a:r>
              <a:rPr lang="en"/>
              <a:t>Technical Specificati</a:t>
            </a:r>
            <a:r>
              <a:rPr lang="en"/>
              <a:t>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Base Station</a:t>
            </a:r>
            <a:endParaRPr sz="1800"/>
          </a:p>
        </p:txBody>
      </p:sp>
      <p:graphicFrame>
        <p:nvGraphicFramePr>
          <p:cNvPr id="153" name="Google Shape;153;p16"/>
          <p:cNvGraphicFramePr/>
          <p:nvPr/>
        </p:nvGraphicFramePr>
        <p:xfrm>
          <a:off x="391163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{3316CFC5-E61D-4F92-B28F-90055297EDBD}</a:tableStyleId>
              </a:tblPr>
              <a:tblGrid>
                <a:gridCol w="1716750"/>
                <a:gridCol w="1703675"/>
                <a:gridCol w="49412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Project Element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Category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Specifications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 rowSpan="7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Base Station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Enclosure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No larger than 10”x6”x6”, no heavier than 5 lbs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Must be mountable to a tripod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Antenna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Securely mounted to the enclosure (inside or out)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Power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Must be powerable from AC power or an internal battery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Internal battery must last 6 hours and charge in 8 hours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Interface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Must host a wifi network for displaying node locations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Must include settings 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relevant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 to system operation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Technical Specifications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Base Station Extender</a:t>
            </a:r>
            <a:endParaRPr sz="1800"/>
          </a:p>
        </p:txBody>
      </p:sp>
      <p:graphicFrame>
        <p:nvGraphicFramePr>
          <p:cNvPr id="159" name="Google Shape;159;p17"/>
          <p:cNvGraphicFramePr/>
          <p:nvPr/>
        </p:nvGraphicFramePr>
        <p:xfrm>
          <a:off x="391163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{3316CFC5-E61D-4F92-B28F-90055297EDBD}</a:tableStyleId>
              </a:tblPr>
              <a:tblGrid>
                <a:gridCol w="1716750"/>
                <a:gridCol w="1703675"/>
                <a:gridCol w="49412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Project Element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Category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Specifications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 rowSpan="7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Base Station Extender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Enclosure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No larger than 8”x5”x5”, no heavier than 3 lbs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Must be mountable to a tripod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Antenna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Securely mounted to the enclosure (inside or out)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Power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Must be powerable from AC power or an internal battery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Internal battery must last 6 hours and charge in 8 hours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Interface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Have internal buttons/indicators as needed for operation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Be controllable from the base station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</a:t>
            </a:r>
            <a:r>
              <a:rPr lang="en"/>
              <a:t>Technical Specifications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Node</a:t>
            </a:r>
            <a:endParaRPr sz="1800"/>
          </a:p>
        </p:txBody>
      </p:sp>
      <p:graphicFrame>
        <p:nvGraphicFramePr>
          <p:cNvPr id="165" name="Google Shape;165;p18"/>
          <p:cNvGraphicFramePr/>
          <p:nvPr/>
        </p:nvGraphicFramePr>
        <p:xfrm>
          <a:off x="391163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{3316CFC5-E61D-4F92-B28F-90055297EDBD}</a:tableStyleId>
              </a:tblPr>
              <a:tblGrid>
                <a:gridCol w="1716750"/>
                <a:gridCol w="1703675"/>
                <a:gridCol w="49412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Project Element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Category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Specifications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 rowSpan="7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Node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Enclosure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No larger than 8”x5”x5”, no 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heavier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 than 3 lbs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Water resistant to a depth of 25 feet for up to 5 minutes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Antenna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Securely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 mounted to the enclosure (inside or out)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Power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Run for up to 4 hours and charge in less than 6 hours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Withstand temperatures between 40 °F and 130 °F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Interface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Have internal buttons/indicators as needed for operation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810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Be 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controllable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 from the base station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105255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Approach and Details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title"/>
          </p:nvPr>
        </p:nvSpPr>
        <p:spPr>
          <a:xfrm>
            <a:off x="1297500" y="393750"/>
            <a:ext cx="3403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Radio Transceiver	</a:t>
            </a:r>
            <a:endParaRPr/>
          </a:p>
        </p:txBody>
      </p:sp>
      <p:sp>
        <p:nvSpPr>
          <p:cNvPr id="176" name="Google Shape;176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DW1000</a:t>
            </a:r>
            <a:endParaRPr b="1" sz="14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</a:t>
            </a:r>
            <a:r>
              <a:rPr lang="en" sz="1200"/>
              <a:t>nboard ToF hardware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Supports communication between modules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Testing phase</a:t>
            </a:r>
            <a:endParaRPr b="1" sz="14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DWM1000 modules (integrated antenna) with pins broken out to a breadboard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Final Development</a:t>
            </a:r>
            <a:endParaRPr b="1" sz="14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</a:t>
            </a:r>
            <a:r>
              <a:rPr lang="en" sz="1200"/>
              <a:t>ustom PCB integrating DW1000, RF electronics, </a:t>
            </a:r>
            <a:r>
              <a:rPr lang="en" sz="1200"/>
              <a:t>external</a:t>
            </a:r>
            <a:r>
              <a:rPr lang="en" sz="1200"/>
              <a:t> antenna connection</a:t>
            </a:r>
            <a:endParaRPr sz="1200"/>
          </a:p>
        </p:txBody>
      </p:sp>
      <p:sp>
        <p:nvSpPr>
          <p:cNvPr id="177" name="Google Shape;177;p2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Omni-directional		</a:t>
            </a:r>
            <a:r>
              <a:rPr b="1" lang="en" sz="1400">
                <a:solidFill>
                  <a:schemeClr val="lt2"/>
                </a:solidFill>
              </a:rPr>
              <a:t>(node)</a:t>
            </a:r>
            <a:endParaRPr b="1" sz="1400">
              <a:solidFill>
                <a:schemeClr val="lt2"/>
              </a:solidFill>
            </a:endParaRPr>
          </a:p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Loop or Dipole</a:t>
            </a:r>
            <a:endParaRPr sz="1200"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Directional Antenna		</a:t>
            </a:r>
            <a:r>
              <a:rPr b="1" lang="en" sz="1400">
                <a:solidFill>
                  <a:schemeClr val="lt2"/>
                </a:solidFill>
              </a:rPr>
              <a:t>(base)</a:t>
            </a:r>
            <a:endParaRPr b="1" sz="1400">
              <a:solidFill>
                <a:schemeClr val="lt2"/>
              </a:solidFill>
            </a:endParaRPr>
          </a:p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End-fire or Yagi-Uda</a:t>
            </a:r>
            <a:endParaRPr sz="1200"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Testing phase</a:t>
            </a:r>
            <a:endParaRPr b="1" sz="1400"/>
          </a:p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DWM1000 module integrated antenna</a:t>
            </a:r>
            <a:endParaRPr sz="1200"/>
          </a:p>
        </p:txBody>
      </p:sp>
      <p:sp>
        <p:nvSpPr>
          <p:cNvPr id="178" name="Google Shape;178;p20"/>
          <p:cNvSpPr txBox="1"/>
          <p:nvPr>
            <p:ph type="title"/>
          </p:nvPr>
        </p:nvSpPr>
        <p:spPr>
          <a:xfrm>
            <a:off x="4933225" y="393750"/>
            <a:ext cx="3403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Antennas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18650 Battery			</a:t>
            </a:r>
            <a:r>
              <a:rPr b="1" lang="en" sz="1400">
                <a:solidFill>
                  <a:schemeClr val="lt2"/>
                </a:solidFill>
              </a:rPr>
              <a:t>(node)</a:t>
            </a:r>
            <a:endParaRPr b="1" sz="1400">
              <a:solidFill>
                <a:schemeClr val="lt2"/>
              </a:solidFill>
            </a:endParaRPr>
          </a:p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Thermal and volumetric efficiency</a:t>
            </a:r>
            <a:endParaRPr sz="1200"/>
          </a:p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Higher charge cycle count (~1800)</a:t>
            </a:r>
            <a:endParaRPr sz="1200"/>
          </a:p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Cheaper</a:t>
            </a:r>
            <a:endParaRPr sz="1200"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Sealed Lead Acid (SLA)		</a:t>
            </a:r>
            <a:r>
              <a:rPr b="1" lang="en" sz="1400">
                <a:solidFill>
                  <a:schemeClr val="lt2"/>
                </a:solidFill>
              </a:rPr>
              <a:t>(base)</a:t>
            </a:r>
            <a:endParaRPr b="1" sz="1400"/>
          </a:p>
        </p:txBody>
      </p:sp>
      <p:sp>
        <p:nvSpPr>
          <p:cNvPr id="184" name="Google Shape;184;p21"/>
          <p:cNvSpPr txBox="1"/>
          <p:nvPr>
            <p:ph type="title"/>
          </p:nvPr>
        </p:nvSpPr>
        <p:spPr>
          <a:xfrm>
            <a:off x="1297500" y="393750"/>
            <a:ext cx="3403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Power Supply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1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AVR</a:t>
            </a:r>
            <a:r>
              <a:rPr b="1" lang="en" sz="1400"/>
              <a:t> vs. ARM vs. Xtensa RISC</a:t>
            </a:r>
            <a:endParaRPr b="1" sz="1400"/>
          </a:p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Library compatibility</a:t>
            </a:r>
            <a:endParaRPr sz="1200"/>
          </a:p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Processing speed</a:t>
            </a:r>
            <a:endParaRPr sz="1200"/>
          </a:p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Power consumption</a:t>
            </a:r>
            <a:endParaRPr sz="1200"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Final Design Considerations</a:t>
            </a:r>
            <a:endParaRPr b="1" sz="1400"/>
          </a:p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AVR and ARM-based microcontrollers can be integrated into the PCB</a:t>
            </a:r>
            <a:endParaRPr sz="1200"/>
          </a:p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Modules from Espressif would be soldered to the PCB as is</a:t>
            </a:r>
            <a:endParaRPr sz="1200"/>
          </a:p>
        </p:txBody>
      </p:sp>
      <p:sp>
        <p:nvSpPr>
          <p:cNvPr id="186" name="Google Shape;186;p21"/>
          <p:cNvSpPr txBox="1"/>
          <p:nvPr>
            <p:ph type="title"/>
          </p:nvPr>
        </p:nvSpPr>
        <p:spPr>
          <a:xfrm>
            <a:off x="4933225" y="393750"/>
            <a:ext cx="3403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Microcontrollers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